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71" r:id="rId3"/>
    <p:sldId id="257" r:id="rId4"/>
    <p:sldId id="279" r:id="rId5"/>
    <p:sldId id="259" r:id="rId6"/>
    <p:sldId id="262" r:id="rId7"/>
    <p:sldId id="267" r:id="rId8"/>
    <p:sldId id="268" r:id="rId9"/>
    <p:sldId id="276" r:id="rId10"/>
    <p:sldId id="269" r:id="rId11"/>
    <p:sldId id="270" r:id="rId12"/>
    <p:sldId id="260" r:id="rId13"/>
    <p:sldId id="261" r:id="rId14"/>
    <p:sldId id="263" r:id="rId15"/>
    <p:sldId id="264" r:id="rId16"/>
    <p:sldId id="265" r:id="rId17"/>
    <p:sldId id="277" r:id="rId18"/>
    <p:sldId id="272" r:id="rId19"/>
    <p:sldId id="273" r:id="rId20"/>
    <p:sldId id="274" r:id="rId21"/>
    <p:sldId id="275" r:id="rId22"/>
    <p:sldId id="266" r:id="rId23"/>
    <p:sldId id="258" r:id="rId24"/>
    <p:sldId id="278" r:id="rId2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B7B4E0-1683-48D3-83A8-0D8DA12969D0}">
          <p14:sldIdLst>
            <p14:sldId id="256"/>
            <p14:sldId id="271"/>
            <p14:sldId id="257"/>
            <p14:sldId id="279"/>
            <p14:sldId id="259"/>
            <p14:sldId id="262"/>
            <p14:sldId id="267"/>
            <p14:sldId id="268"/>
            <p14:sldId id="276"/>
            <p14:sldId id="269"/>
            <p14:sldId id="270"/>
            <p14:sldId id="260"/>
            <p14:sldId id="261"/>
            <p14:sldId id="263"/>
            <p14:sldId id="264"/>
            <p14:sldId id="265"/>
            <p14:sldId id="277"/>
            <p14:sldId id="272"/>
            <p14:sldId id="273"/>
            <p14:sldId id="274"/>
            <p14:sldId id="275"/>
            <p14:sldId id="266"/>
            <p14:sldId id="258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5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62E372-0B4F-4503-A704-89ABE6E47596}" type="datetimeFigureOut">
              <a:rPr lang="nb-NO" smtClean="0"/>
              <a:t>15.01.2019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FAAB3E-78E6-435F-AFC5-8167AB0D149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19863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98FB1-21E9-43F9-8760-1C9451618685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1242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4BF4-A50C-4F7D-A903-076449A27C15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2279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96D37-4FBC-4FA1-89B1-B5ABA9302871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0302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1937E-93A7-42D7-9259-CCF36AB40017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3859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97DCC-4877-4F30-8943-9335EFF893B8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6851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5574F-05CD-45CD-AC4F-2E6DFEF9F1AA}" type="datetime1">
              <a:rPr lang="nb-NO" smtClean="0"/>
              <a:t>15.01.2019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52937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598A2-9618-49FC-8063-3EDAC0F8CFBE}" type="datetime1">
              <a:rPr lang="nb-NO" smtClean="0"/>
              <a:t>15.01.2019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23784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D79C0-0C44-41A3-AC63-407064604F87}" type="datetime1">
              <a:rPr lang="nb-NO" smtClean="0"/>
              <a:t>15.01.2019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3560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F0C9-E7E3-4F8F-8F0C-35036928BCC4}" type="datetime1">
              <a:rPr lang="nb-NO" smtClean="0"/>
              <a:t>15.01.2019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41859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21FFE-564D-4FC4-B9B2-BD8032964965}" type="datetime1">
              <a:rPr lang="nb-NO" smtClean="0"/>
              <a:t>15.01.2019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83536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5023D-636C-4844-B2DA-4D272BDB106D}" type="datetime1">
              <a:rPr lang="nb-NO" smtClean="0"/>
              <a:t>15.01.2019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3135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19965-931E-4703-9778-5B150B6F846C}" type="datetime1">
              <a:rPr lang="nb-NO" smtClean="0"/>
              <a:t>15.01.2019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B7606-80D0-410E-85D4-7FE2D89492E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53130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smtClean="0"/>
              <a:t>Submarine Fan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smtClean="0"/>
              <a:t>Petroleum system </a:t>
            </a:r>
            <a:r>
              <a:rPr lang="nb-NO" dirty="0" err="1" smtClean="0"/>
              <a:t>implications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17325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416" y="142115"/>
            <a:ext cx="10515600" cy="584443"/>
          </a:xfrm>
        </p:spPr>
        <p:txBody>
          <a:bodyPr>
            <a:noAutofit/>
          </a:bodyPr>
          <a:lstStyle/>
          <a:p>
            <a:r>
              <a:rPr lang="nb-NO" sz="3600" b="1" dirty="0" smtClean="0"/>
              <a:t>Prolog </a:t>
            </a:r>
            <a:r>
              <a:rPr lang="nb-NO" sz="3600" b="1" dirty="0" err="1" smtClean="0"/>
              <a:t>examples</a:t>
            </a:r>
            <a:r>
              <a:rPr lang="nb-NO" sz="3600" b="1" dirty="0" smtClean="0"/>
              <a:t>:</a:t>
            </a:r>
            <a:endParaRPr lang="nb-NO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10</a:t>
            </a:fld>
            <a:endParaRPr lang="nb-NO"/>
          </a:p>
        </p:txBody>
      </p:sp>
      <p:sp>
        <p:nvSpPr>
          <p:cNvPr id="6" name="Rectangle 5"/>
          <p:cNvSpPr/>
          <p:nvPr/>
        </p:nvSpPr>
        <p:spPr>
          <a:xfrm>
            <a:off x="644768" y="448614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dirty="0" smtClean="0"/>
              <a:t>/*</a:t>
            </a:r>
            <a:r>
              <a:rPr lang="nb-NO" b="1" dirty="0" err="1" smtClean="0"/>
              <a:t>Permeability</a:t>
            </a:r>
            <a:r>
              <a:rPr lang="nb-NO" dirty="0" err="1" smtClean="0"/>
              <a:t>Classiffication</a:t>
            </a:r>
            <a:r>
              <a:rPr lang="nb-NO" dirty="0" smtClean="0"/>
              <a:t>*/</a:t>
            </a:r>
          </a:p>
          <a:p>
            <a:endParaRPr lang="nb-NO" dirty="0" smtClean="0"/>
          </a:p>
          <a:p>
            <a:r>
              <a:rPr lang="nb-NO" dirty="0" smtClean="0"/>
              <a:t>%</a:t>
            </a:r>
            <a:r>
              <a:rPr lang="nb-NO" dirty="0" err="1" smtClean="0"/>
              <a:t>goodPermeability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(c), </a:t>
            </a:r>
            <a:r>
              <a:rPr lang="nb-NO" dirty="0" err="1" smtClean="0"/>
              <a:t>lobe</a:t>
            </a:r>
            <a:r>
              <a:rPr lang="nb-NO" dirty="0" smtClean="0"/>
              <a:t>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goodPermeability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(b), ch2).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veryGoodPermeability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(a), ch1).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moderatePermeability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(d), </a:t>
            </a:r>
            <a:r>
              <a:rPr lang="nb-NO" dirty="0" err="1" smtClean="0"/>
              <a:t>lobeFringe</a:t>
            </a:r>
            <a:r>
              <a:rPr lang="nb-NO" dirty="0" smtClean="0"/>
              <a:t>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lowPermeability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(g), </a:t>
            </a:r>
            <a:r>
              <a:rPr lang="nb-NO" dirty="0" err="1" smtClean="0"/>
              <a:t>basinPlain</a:t>
            </a:r>
            <a:r>
              <a:rPr lang="nb-NO" dirty="0" smtClean="0"/>
              <a:t>).</a:t>
            </a:r>
            <a:endParaRPr lang="nb-NO" dirty="0"/>
          </a:p>
        </p:txBody>
      </p:sp>
      <p:sp>
        <p:nvSpPr>
          <p:cNvPr id="7" name="Rectangle 6"/>
          <p:cNvSpPr/>
          <p:nvPr/>
        </p:nvSpPr>
        <p:spPr>
          <a:xfrm>
            <a:off x="527539" y="143696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dirty="0" smtClean="0"/>
              <a:t>/*</a:t>
            </a:r>
            <a:r>
              <a:rPr lang="nb-NO" b="1" dirty="0" err="1" smtClean="0"/>
              <a:t>DepositionalPorosity</a:t>
            </a:r>
            <a:r>
              <a:rPr lang="nb-NO" dirty="0" smtClean="0"/>
              <a:t> </a:t>
            </a:r>
            <a:r>
              <a:rPr lang="nb-NO" dirty="0" err="1" smtClean="0"/>
              <a:t>classiffication</a:t>
            </a:r>
            <a:r>
              <a:rPr lang="nb-NO" dirty="0" smtClean="0"/>
              <a:t>*/</a:t>
            </a:r>
          </a:p>
          <a:p>
            <a:endParaRPr lang="nb-NO" dirty="0" smtClean="0"/>
          </a:p>
          <a:p>
            <a:r>
              <a:rPr lang="nb-NO" dirty="0" smtClean="0"/>
              <a:t>%</a:t>
            </a:r>
            <a:r>
              <a:rPr lang="nb-NO" dirty="0" err="1" smtClean="0"/>
              <a:t>veryGoodPorosity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(c), </a:t>
            </a:r>
            <a:r>
              <a:rPr lang="nb-NO" dirty="0" err="1" smtClean="0"/>
              <a:t>lobe</a:t>
            </a:r>
            <a:r>
              <a:rPr lang="nb-NO" dirty="0" smtClean="0"/>
              <a:t>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goodPorosity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(b), ch2).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moderatePorosity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([</a:t>
            </a:r>
            <a:r>
              <a:rPr lang="nb-NO" dirty="0" err="1" smtClean="0"/>
              <a:t>a,d</a:t>
            </a:r>
            <a:r>
              <a:rPr lang="nb-NO" dirty="0" smtClean="0"/>
              <a:t>]), [ch1,lobeFringe]).</a:t>
            </a:r>
          </a:p>
          <a:p>
            <a:r>
              <a:rPr lang="nb-NO" dirty="0" smtClean="0"/>
              <a:t>%</a:t>
            </a:r>
            <a:r>
              <a:rPr lang="nb-NO" dirty="0" err="1" smtClean="0"/>
              <a:t>lowPorosity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(g), </a:t>
            </a:r>
            <a:r>
              <a:rPr lang="nb-NO" dirty="0" err="1" smtClean="0"/>
              <a:t>basinPlain</a:t>
            </a:r>
            <a:r>
              <a:rPr lang="nb-NO" dirty="0" smtClean="0"/>
              <a:t>).</a:t>
            </a:r>
            <a:endParaRPr lang="nb-NO" dirty="0"/>
          </a:p>
        </p:txBody>
      </p:sp>
      <p:sp>
        <p:nvSpPr>
          <p:cNvPr id="3" name="Rectangle 2"/>
          <p:cNvSpPr/>
          <p:nvPr/>
        </p:nvSpPr>
        <p:spPr>
          <a:xfrm>
            <a:off x="5861538" y="143696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dirty="0" smtClean="0"/>
              <a:t>/*</a:t>
            </a:r>
            <a:r>
              <a:rPr lang="nb-NO" b="1" dirty="0" err="1" smtClean="0"/>
              <a:t>LateralContinuity</a:t>
            </a:r>
            <a:r>
              <a:rPr lang="nb-NO" dirty="0" smtClean="0"/>
              <a:t>*/</a:t>
            </a:r>
          </a:p>
          <a:p>
            <a:r>
              <a:rPr lang="nb-NO" dirty="0" err="1" smtClean="0"/>
              <a:t>goodlateralContinuity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(g), </a:t>
            </a:r>
            <a:r>
              <a:rPr lang="nb-NO" dirty="0" err="1" smtClean="0"/>
              <a:t>basinPlain</a:t>
            </a:r>
            <a:r>
              <a:rPr lang="nb-NO" dirty="0" smtClean="0"/>
              <a:t>).</a:t>
            </a:r>
          </a:p>
          <a:p>
            <a:r>
              <a:rPr lang="nb-NO" dirty="0" err="1" smtClean="0"/>
              <a:t>goodLateralContinuity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([</a:t>
            </a:r>
            <a:r>
              <a:rPr lang="nb-NO" dirty="0" err="1" smtClean="0"/>
              <a:t>d,c</a:t>
            </a:r>
            <a:r>
              <a:rPr lang="nb-NO" dirty="0" smtClean="0"/>
              <a:t>]), [</a:t>
            </a:r>
            <a:r>
              <a:rPr lang="nb-NO" dirty="0" err="1" smtClean="0"/>
              <a:t>lobeFringe</a:t>
            </a:r>
            <a:r>
              <a:rPr lang="nb-NO" dirty="0" smtClean="0"/>
              <a:t>, </a:t>
            </a:r>
            <a:r>
              <a:rPr lang="nb-NO" dirty="0" err="1" smtClean="0"/>
              <a:t>lobe</a:t>
            </a:r>
            <a:r>
              <a:rPr lang="nb-NO" dirty="0" smtClean="0"/>
              <a:t>]).</a:t>
            </a:r>
          </a:p>
          <a:p>
            <a:r>
              <a:rPr lang="nb-NO" dirty="0" err="1" smtClean="0"/>
              <a:t>moderateLateralContinuity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(b), ch2).</a:t>
            </a:r>
          </a:p>
          <a:p>
            <a:r>
              <a:rPr lang="nb-NO" dirty="0" err="1" smtClean="0"/>
              <a:t>poorLateralContinuity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(a), ch1).</a:t>
            </a:r>
          </a:p>
          <a:p>
            <a:r>
              <a:rPr lang="nb-NO" dirty="0" err="1" smtClean="0"/>
              <a:t>poorLateralContinuity</a:t>
            </a:r>
            <a:r>
              <a:rPr lang="nb-NO" dirty="0" smtClean="0"/>
              <a:t>(</a:t>
            </a:r>
            <a:r>
              <a:rPr lang="nb-NO" dirty="0" err="1" smtClean="0"/>
              <a:t>facies</a:t>
            </a:r>
            <a:r>
              <a:rPr lang="nb-NO" dirty="0" smtClean="0"/>
              <a:t>(e), </a:t>
            </a:r>
            <a:r>
              <a:rPr lang="nb-NO" dirty="0" err="1" smtClean="0"/>
              <a:t>overbank</a:t>
            </a:r>
            <a:r>
              <a:rPr lang="nb-NO" dirty="0" smtClean="0"/>
              <a:t>).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5055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2049"/>
            <a:ext cx="10515600" cy="666506"/>
          </a:xfrm>
        </p:spPr>
        <p:txBody>
          <a:bodyPr>
            <a:normAutofit/>
          </a:bodyPr>
          <a:lstStyle/>
          <a:p>
            <a:r>
              <a:rPr lang="nb-NO" sz="3600" b="1" dirty="0" smtClean="0"/>
              <a:t>Prolog </a:t>
            </a:r>
            <a:r>
              <a:rPr lang="nb-NO" sz="3600" b="1" dirty="0" err="1" smtClean="0"/>
              <a:t>examples</a:t>
            </a:r>
            <a:r>
              <a:rPr lang="nb-NO" sz="3600" b="1" dirty="0" smtClean="0"/>
              <a:t>:</a:t>
            </a:r>
            <a:endParaRPr lang="nb-NO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11</a:t>
            </a:fld>
            <a:endParaRPr lang="nb-NO"/>
          </a:p>
        </p:txBody>
      </p:sp>
      <p:sp>
        <p:nvSpPr>
          <p:cNvPr id="5" name="Rectangle 4"/>
          <p:cNvSpPr/>
          <p:nvPr/>
        </p:nvSpPr>
        <p:spPr>
          <a:xfrm>
            <a:off x="656492" y="1598592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dirty="0" smtClean="0"/>
              <a:t>/*</a:t>
            </a:r>
            <a:r>
              <a:rPr lang="nb-NO" b="1" dirty="0" err="1" smtClean="0"/>
              <a:t>ReservoirPotential</a:t>
            </a:r>
            <a:r>
              <a:rPr lang="nb-NO" dirty="0" smtClean="0"/>
              <a:t>*/</a:t>
            </a:r>
          </a:p>
          <a:p>
            <a:endParaRPr lang="nb-NO" dirty="0" smtClean="0"/>
          </a:p>
          <a:p>
            <a:r>
              <a:rPr lang="nb-NO" dirty="0" err="1" smtClean="0"/>
              <a:t>reservoir_has</a:t>
            </a:r>
            <a:r>
              <a:rPr lang="nb-NO" dirty="0" smtClean="0"/>
              <a:t>(r1,lobe).</a:t>
            </a:r>
          </a:p>
          <a:p>
            <a:r>
              <a:rPr lang="nb-NO" dirty="0" err="1" smtClean="0"/>
              <a:t>reservoir_has</a:t>
            </a:r>
            <a:r>
              <a:rPr lang="nb-NO" dirty="0" smtClean="0"/>
              <a:t>(r1,ch2).</a:t>
            </a:r>
          </a:p>
          <a:p>
            <a:r>
              <a:rPr lang="nb-NO" dirty="0" err="1" smtClean="0"/>
              <a:t>reservoir_has</a:t>
            </a:r>
            <a:r>
              <a:rPr lang="nb-NO" dirty="0" smtClean="0"/>
              <a:t>(r2,lobeFringe).</a:t>
            </a:r>
          </a:p>
          <a:p>
            <a:endParaRPr lang="nb-NO" dirty="0" smtClean="0"/>
          </a:p>
          <a:p>
            <a:r>
              <a:rPr lang="nb-NO" dirty="0" err="1" smtClean="0"/>
              <a:t>reservoir_potential</a:t>
            </a:r>
            <a:r>
              <a:rPr lang="nb-NO" dirty="0" smtClean="0"/>
              <a:t>(</a:t>
            </a:r>
            <a:r>
              <a:rPr lang="nb-NO" dirty="0" err="1" smtClean="0"/>
              <a:t>R,very_good</a:t>
            </a:r>
            <a:r>
              <a:rPr lang="nb-NO" dirty="0" smtClean="0"/>
              <a:t>) :- </a:t>
            </a:r>
            <a:r>
              <a:rPr lang="nb-NO" dirty="0" err="1" smtClean="0"/>
              <a:t>reservoir_has</a:t>
            </a:r>
            <a:r>
              <a:rPr lang="nb-NO" dirty="0" smtClean="0"/>
              <a:t>(</a:t>
            </a:r>
            <a:r>
              <a:rPr lang="nb-NO" dirty="0" err="1" smtClean="0"/>
              <a:t>R,lobe</a:t>
            </a:r>
            <a:r>
              <a:rPr lang="nb-NO" dirty="0" smtClean="0"/>
              <a:t>).</a:t>
            </a:r>
          </a:p>
          <a:p>
            <a:r>
              <a:rPr lang="nb-NO" dirty="0" err="1" smtClean="0"/>
              <a:t>reservoir_potential</a:t>
            </a:r>
            <a:r>
              <a:rPr lang="nb-NO" dirty="0" smtClean="0"/>
              <a:t>(</a:t>
            </a:r>
            <a:r>
              <a:rPr lang="nb-NO" dirty="0" err="1" smtClean="0"/>
              <a:t>R,good</a:t>
            </a:r>
            <a:r>
              <a:rPr lang="nb-NO" dirty="0" smtClean="0"/>
              <a:t>) :- </a:t>
            </a:r>
            <a:r>
              <a:rPr lang="nb-NO" dirty="0" err="1" smtClean="0"/>
              <a:t>reservoir_has</a:t>
            </a:r>
            <a:r>
              <a:rPr lang="nb-NO" dirty="0" smtClean="0"/>
              <a:t>(R,ch2).</a:t>
            </a:r>
          </a:p>
          <a:p>
            <a:r>
              <a:rPr lang="nb-NO" dirty="0" err="1" smtClean="0"/>
              <a:t>reservoir_potential</a:t>
            </a:r>
            <a:r>
              <a:rPr lang="nb-NO" dirty="0" smtClean="0"/>
              <a:t>(</a:t>
            </a:r>
            <a:r>
              <a:rPr lang="nb-NO" dirty="0" err="1" smtClean="0"/>
              <a:t>R,moderate</a:t>
            </a:r>
            <a:r>
              <a:rPr lang="nb-NO" dirty="0" smtClean="0"/>
              <a:t>) :-</a:t>
            </a:r>
          </a:p>
          <a:p>
            <a:r>
              <a:rPr lang="nb-NO" dirty="0" smtClean="0"/>
              <a:t>    ( </a:t>
            </a:r>
            <a:r>
              <a:rPr lang="nb-NO" dirty="0" err="1" smtClean="0"/>
              <a:t>reservoir_has</a:t>
            </a:r>
            <a:r>
              <a:rPr lang="nb-NO" dirty="0" smtClean="0"/>
              <a:t>(R,ch2) ; % "or" ("," in case </a:t>
            </a:r>
            <a:r>
              <a:rPr lang="nb-NO" dirty="0" err="1" smtClean="0"/>
              <a:t>of</a:t>
            </a:r>
            <a:r>
              <a:rPr lang="nb-NO" dirty="0" smtClean="0"/>
              <a:t> "and")</a:t>
            </a:r>
          </a:p>
          <a:p>
            <a:r>
              <a:rPr lang="nb-NO" dirty="0" smtClean="0"/>
              <a:t>                             </a:t>
            </a:r>
            <a:r>
              <a:rPr lang="nb-NO" dirty="0" err="1" smtClean="0"/>
              <a:t>reservoir_has</a:t>
            </a:r>
            <a:r>
              <a:rPr lang="nb-NO" dirty="0" smtClean="0"/>
              <a:t>(</a:t>
            </a:r>
            <a:r>
              <a:rPr lang="nb-NO" dirty="0" err="1" smtClean="0"/>
              <a:t>R,lobeFringe</a:t>
            </a:r>
            <a:r>
              <a:rPr lang="nb-NO" dirty="0" smtClean="0"/>
              <a:t>) ).</a:t>
            </a:r>
          </a:p>
          <a:p>
            <a:r>
              <a:rPr lang="nb-NO" dirty="0" err="1" smtClean="0"/>
              <a:t>reservoir_potential</a:t>
            </a:r>
            <a:r>
              <a:rPr lang="nb-NO" dirty="0" smtClean="0"/>
              <a:t>(</a:t>
            </a:r>
            <a:r>
              <a:rPr lang="nb-NO" dirty="0" err="1" smtClean="0"/>
              <a:t>R,minimum</a:t>
            </a:r>
            <a:r>
              <a:rPr lang="nb-NO" dirty="0" smtClean="0"/>
              <a:t>) :- </a:t>
            </a:r>
            <a:r>
              <a:rPr lang="nb-NO" dirty="0" err="1" smtClean="0"/>
              <a:t>reservoir_has</a:t>
            </a:r>
            <a:r>
              <a:rPr lang="nb-NO" dirty="0" smtClean="0"/>
              <a:t>(</a:t>
            </a:r>
            <a:r>
              <a:rPr lang="nb-NO" dirty="0" err="1" smtClean="0"/>
              <a:t>R,basinPlain</a:t>
            </a:r>
            <a:r>
              <a:rPr lang="nb-NO" dirty="0" smtClean="0"/>
              <a:t>).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93077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927" y="0"/>
            <a:ext cx="10515600" cy="712932"/>
          </a:xfrm>
        </p:spPr>
        <p:txBody>
          <a:bodyPr>
            <a:noAutofit/>
          </a:bodyPr>
          <a:lstStyle/>
          <a:p>
            <a:r>
              <a:rPr lang="nb-NO" sz="3600" dirty="0" err="1" smtClean="0"/>
              <a:t>Facies</a:t>
            </a:r>
            <a:r>
              <a:rPr lang="nb-NO" sz="3600" dirty="0" smtClean="0"/>
              <a:t> </a:t>
            </a:r>
            <a:r>
              <a:rPr lang="nb-NO" sz="3600" dirty="0" err="1" smtClean="0"/>
              <a:t>classification</a:t>
            </a:r>
            <a:r>
              <a:rPr lang="nb-NO" sz="3600" dirty="0" smtClean="0"/>
              <a:t> and </a:t>
            </a:r>
            <a:r>
              <a:rPr lang="nb-NO" sz="3600" dirty="0" err="1" smtClean="0"/>
              <a:t>characterization</a:t>
            </a:r>
            <a:r>
              <a:rPr lang="nb-NO" sz="3600" dirty="0" smtClean="0"/>
              <a:t> </a:t>
            </a:r>
            <a:br>
              <a:rPr lang="nb-NO" sz="3600" dirty="0" smtClean="0"/>
            </a:br>
            <a:r>
              <a:rPr lang="en-US" sz="2400" dirty="0" smtClean="0"/>
              <a:t>(</a:t>
            </a:r>
            <a:r>
              <a:rPr lang="en-US" sz="2400" dirty="0" err="1"/>
              <a:t>Mutti</a:t>
            </a:r>
            <a:r>
              <a:rPr lang="en-US" sz="2400" dirty="0"/>
              <a:t> and Ricci </a:t>
            </a:r>
            <a:r>
              <a:rPr lang="en-US" sz="2400" dirty="0" err="1"/>
              <a:t>Lucchi</a:t>
            </a:r>
            <a:r>
              <a:rPr lang="en-US" sz="2400" dirty="0"/>
              <a:t>, 1972,1975</a:t>
            </a:r>
            <a:r>
              <a:rPr lang="en-US" sz="2400" dirty="0" smtClean="0"/>
              <a:t>)</a:t>
            </a:r>
            <a:endParaRPr lang="nb-NO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927" y="978589"/>
            <a:ext cx="10515600" cy="5883563"/>
          </a:xfrm>
        </p:spPr>
        <p:txBody>
          <a:bodyPr>
            <a:noAutofit/>
          </a:bodyPr>
          <a:lstStyle/>
          <a:p>
            <a:r>
              <a:rPr lang="en-US" sz="1400" b="1" dirty="0" err="1" smtClean="0"/>
              <a:t>Facies</a:t>
            </a:r>
            <a:r>
              <a:rPr lang="en-US" sz="1400" b="1" dirty="0" smtClean="0"/>
              <a:t> </a:t>
            </a:r>
            <a:r>
              <a:rPr lang="en-US" sz="1400" b="1" dirty="0"/>
              <a:t>A </a:t>
            </a:r>
            <a:r>
              <a:rPr lang="en-US" sz="1400" dirty="0"/>
              <a:t>–</a:t>
            </a:r>
            <a:endParaRPr lang="nb-NO" sz="1400" dirty="0"/>
          </a:p>
          <a:p>
            <a:pPr lvl="1"/>
            <a:r>
              <a:rPr lang="en-US" sz="1400" dirty="0"/>
              <a:t>conglomerate, course-grained pebbly sandstones, pebbly mudstone</a:t>
            </a:r>
            <a:endParaRPr lang="nb-NO" sz="1400" dirty="0"/>
          </a:p>
          <a:p>
            <a:pPr lvl="1"/>
            <a:r>
              <a:rPr lang="en-US" sz="1400" dirty="0"/>
              <a:t>Bed thickness &gt; 1m, but frequent lateral variation in thickness</a:t>
            </a:r>
            <a:endParaRPr lang="nb-NO" sz="1400" dirty="0"/>
          </a:p>
          <a:p>
            <a:pPr lvl="1"/>
            <a:r>
              <a:rPr lang="en-US" sz="1400" dirty="0"/>
              <a:t>Scour and channeling are common</a:t>
            </a:r>
            <a:endParaRPr lang="nb-NO" sz="1400" dirty="0"/>
          </a:p>
          <a:p>
            <a:pPr lvl="1"/>
            <a:r>
              <a:rPr lang="en-US" sz="1400" dirty="0"/>
              <a:t>Most commonly associated with </a:t>
            </a:r>
            <a:r>
              <a:rPr lang="en-US" sz="1400" dirty="0" err="1"/>
              <a:t>facies</a:t>
            </a:r>
            <a:r>
              <a:rPr lang="en-US" sz="1400" dirty="0"/>
              <a:t> B and E</a:t>
            </a:r>
            <a:endParaRPr lang="nb-NO" sz="1400" dirty="0"/>
          </a:p>
          <a:p>
            <a:pPr lvl="1"/>
            <a:r>
              <a:rPr lang="en-US" sz="1400" dirty="0"/>
              <a:t>Individual flow units can be identified</a:t>
            </a:r>
            <a:endParaRPr lang="nb-NO" sz="1400" dirty="0"/>
          </a:p>
          <a:p>
            <a:pPr lvl="1"/>
            <a:r>
              <a:rPr lang="en-US" sz="1400" dirty="0"/>
              <a:t>Occurs in upper and middle fan</a:t>
            </a:r>
            <a:endParaRPr lang="nb-NO" sz="1400" dirty="0"/>
          </a:p>
          <a:p>
            <a:pPr lvl="1"/>
            <a:r>
              <a:rPr lang="en-US" sz="1400" dirty="0"/>
              <a:t>Moderate reservoir potential because of abundant depositional matrix</a:t>
            </a:r>
            <a:endParaRPr lang="nb-NO" sz="1400" dirty="0"/>
          </a:p>
          <a:p>
            <a:pPr lvl="0"/>
            <a:r>
              <a:rPr lang="en-US" sz="1400" b="1" dirty="0" err="1" smtClean="0"/>
              <a:t>Facies</a:t>
            </a:r>
            <a:r>
              <a:rPr lang="en-US" sz="1400" b="1" dirty="0" smtClean="0"/>
              <a:t> </a:t>
            </a:r>
            <a:r>
              <a:rPr lang="en-US" sz="1400" b="1" dirty="0"/>
              <a:t>B</a:t>
            </a:r>
            <a:r>
              <a:rPr lang="en-US" sz="1400" dirty="0"/>
              <a:t> – </a:t>
            </a:r>
            <a:endParaRPr lang="nb-NO" sz="1400" dirty="0"/>
          </a:p>
          <a:p>
            <a:pPr lvl="1"/>
            <a:r>
              <a:rPr lang="en-US" sz="1400" dirty="0"/>
              <a:t>course – to medium- grained sandstones, in thick, massive and often composite bed sequences</a:t>
            </a:r>
            <a:endParaRPr lang="nb-NO" sz="1400" dirty="0"/>
          </a:p>
          <a:p>
            <a:pPr lvl="1"/>
            <a:r>
              <a:rPr lang="en-US" sz="1400" dirty="0"/>
              <a:t>lateral bed continuity is better than </a:t>
            </a:r>
            <a:r>
              <a:rPr lang="en-US" sz="1400" dirty="0" err="1"/>
              <a:t>facies</a:t>
            </a:r>
            <a:r>
              <a:rPr lang="en-US" sz="1400" dirty="0"/>
              <a:t> A</a:t>
            </a:r>
            <a:endParaRPr lang="nb-NO" sz="1400" dirty="0"/>
          </a:p>
          <a:p>
            <a:pPr lvl="1"/>
            <a:r>
              <a:rPr lang="en-US" sz="1400" dirty="0"/>
              <a:t>occurs in channelized settings, particularly in upper and middle fans</a:t>
            </a:r>
            <a:endParaRPr lang="nb-NO" sz="1400" dirty="0"/>
          </a:p>
          <a:p>
            <a:pPr lvl="1"/>
            <a:r>
              <a:rPr lang="en-US" sz="1400" dirty="0"/>
              <a:t>Better reservoir than </a:t>
            </a:r>
            <a:r>
              <a:rPr lang="en-US" sz="1400" dirty="0" err="1"/>
              <a:t>facies</a:t>
            </a:r>
            <a:r>
              <a:rPr lang="en-US" sz="1400" dirty="0"/>
              <a:t> A, are better sorted and more continuous</a:t>
            </a:r>
            <a:endParaRPr lang="nb-NO" sz="1400" dirty="0"/>
          </a:p>
          <a:p>
            <a:pPr lvl="1"/>
            <a:r>
              <a:rPr lang="en-US" sz="1400" dirty="0"/>
              <a:t>High-density turbidity current</a:t>
            </a:r>
            <a:endParaRPr lang="nb-NO" sz="1400" dirty="0"/>
          </a:p>
          <a:p>
            <a:pPr lvl="0"/>
            <a:r>
              <a:rPr lang="en-US" sz="1400" b="1" dirty="0" err="1"/>
              <a:t>Facies</a:t>
            </a:r>
            <a:r>
              <a:rPr lang="en-US" sz="1400" b="1" dirty="0"/>
              <a:t> C</a:t>
            </a:r>
            <a:r>
              <a:rPr lang="en-US" sz="1400" dirty="0"/>
              <a:t> –</a:t>
            </a:r>
            <a:endParaRPr lang="nb-NO" sz="1400" dirty="0"/>
          </a:p>
          <a:p>
            <a:pPr lvl="1"/>
            <a:r>
              <a:rPr lang="en-US" sz="1400" dirty="0"/>
              <a:t>Course- to fine-grained sandstone, commonly interbedded with thin layers of mudstones</a:t>
            </a:r>
            <a:endParaRPr lang="nb-NO" sz="1400" dirty="0"/>
          </a:p>
          <a:p>
            <a:pPr lvl="1"/>
            <a:r>
              <a:rPr lang="en-US" sz="1400" dirty="0"/>
              <a:t>Sandstone beds represent the classical </a:t>
            </a:r>
            <a:r>
              <a:rPr lang="en-US" sz="1400" dirty="0" err="1"/>
              <a:t>turbidite</a:t>
            </a:r>
            <a:r>
              <a:rPr lang="en-US" sz="1400" dirty="0"/>
              <a:t> of </a:t>
            </a:r>
            <a:r>
              <a:rPr lang="en-US" sz="1400" dirty="0" err="1"/>
              <a:t>Bouma</a:t>
            </a:r>
            <a:r>
              <a:rPr lang="en-US" sz="1400" dirty="0"/>
              <a:t> sequence</a:t>
            </a:r>
            <a:endParaRPr lang="nb-NO" sz="1400" dirty="0"/>
          </a:p>
          <a:p>
            <a:pPr lvl="1"/>
            <a:r>
              <a:rPr lang="en-US" sz="1400" dirty="0"/>
              <a:t>Sandstone beds have thickness of 0,25 – 2, 5 m, and have uniform thickness for great lateral extent</a:t>
            </a:r>
            <a:endParaRPr lang="nb-NO" sz="1400" dirty="0"/>
          </a:p>
          <a:p>
            <a:pPr lvl="1"/>
            <a:r>
              <a:rPr lang="en-US" sz="1400" dirty="0"/>
              <a:t>Normal grading is common</a:t>
            </a:r>
            <a:endParaRPr lang="nb-NO" sz="1400" dirty="0"/>
          </a:p>
          <a:p>
            <a:pPr lvl="1"/>
            <a:r>
              <a:rPr lang="en-US" sz="1400" dirty="0"/>
              <a:t>Associated with the upper part of the channel fill sequences, and in non-channelized settings like middle fan and lower fan.</a:t>
            </a:r>
            <a:endParaRPr lang="nb-NO" sz="1400" dirty="0"/>
          </a:p>
          <a:p>
            <a:pPr lvl="1"/>
            <a:r>
              <a:rPr lang="en-US" sz="1400" dirty="0"/>
              <a:t>Best potential for reservoir development (having high depositional porosity)</a:t>
            </a:r>
            <a:endParaRPr lang="nb-NO" sz="1400" dirty="0"/>
          </a:p>
          <a:p>
            <a:pPr lvl="1"/>
            <a:r>
              <a:rPr lang="en-US" sz="1400" dirty="0"/>
              <a:t>High-density turbidity </a:t>
            </a:r>
            <a:r>
              <a:rPr lang="en-US" sz="1400" dirty="0" smtClean="0"/>
              <a:t>current</a:t>
            </a:r>
            <a:endParaRPr lang="nb-NO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5966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" y="785091"/>
            <a:ext cx="1041169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b="1" dirty="0" err="1" smtClean="0"/>
              <a:t>Facies</a:t>
            </a:r>
            <a:r>
              <a:rPr lang="en-US" sz="1400" b="1" dirty="0" smtClean="0"/>
              <a:t> D</a:t>
            </a:r>
            <a:r>
              <a:rPr lang="en-US" sz="1400" dirty="0" smtClean="0"/>
              <a:t> – </a:t>
            </a:r>
            <a:endParaRPr lang="nb-NO" sz="1400" dirty="0" smtClean="0"/>
          </a:p>
          <a:p>
            <a:pPr lvl="1"/>
            <a:r>
              <a:rPr lang="en-US" sz="1400" dirty="0" smtClean="0"/>
              <a:t>Thin interbedded sandstones and mudstones</a:t>
            </a:r>
            <a:endParaRPr lang="nb-NO" sz="1400" dirty="0" smtClean="0"/>
          </a:p>
          <a:p>
            <a:pPr lvl="1"/>
            <a:r>
              <a:rPr lang="en-US" sz="1400" dirty="0" smtClean="0"/>
              <a:t>Great lateral extent</a:t>
            </a:r>
            <a:endParaRPr lang="nb-NO" sz="1400" dirty="0" smtClean="0"/>
          </a:p>
          <a:p>
            <a:pPr lvl="1"/>
            <a:r>
              <a:rPr lang="en-US" sz="1400" dirty="0" smtClean="0"/>
              <a:t>Each sandstone bed is normal graded and represent the upper part of the </a:t>
            </a:r>
            <a:r>
              <a:rPr lang="en-US" sz="1400" dirty="0" err="1" smtClean="0"/>
              <a:t>Bouma</a:t>
            </a:r>
            <a:r>
              <a:rPr lang="en-US" sz="1400" dirty="0" smtClean="0"/>
              <a:t> sequence (</a:t>
            </a:r>
            <a:r>
              <a:rPr lang="en-US" sz="1400" dirty="0" err="1" smtClean="0"/>
              <a:t>Tcde</a:t>
            </a:r>
            <a:r>
              <a:rPr lang="en-US" sz="1400" dirty="0" smtClean="0"/>
              <a:t> or </a:t>
            </a:r>
            <a:r>
              <a:rPr lang="en-US" sz="1400" dirty="0" err="1" smtClean="0"/>
              <a:t>Tce</a:t>
            </a:r>
            <a:r>
              <a:rPr lang="en-US" sz="1400" dirty="0" smtClean="0"/>
              <a:t>).</a:t>
            </a:r>
            <a:endParaRPr lang="nb-NO" sz="1400" dirty="0" smtClean="0"/>
          </a:p>
          <a:p>
            <a:pPr lvl="1"/>
            <a:r>
              <a:rPr lang="en-US" sz="1400" dirty="0" smtClean="0"/>
              <a:t>Occurs in all parts of a submarine fan</a:t>
            </a:r>
            <a:endParaRPr lang="nb-NO" sz="1400" dirty="0" smtClean="0"/>
          </a:p>
          <a:p>
            <a:pPr lvl="1"/>
            <a:r>
              <a:rPr lang="en-US" sz="1400" dirty="0" smtClean="0"/>
              <a:t>Moderate reservoir potential</a:t>
            </a:r>
            <a:endParaRPr lang="nb-NO" sz="1400" dirty="0" smtClean="0"/>
          </a:p>
          <a:p>
            <a:pPr lvl="1"/>
            <a:r>
              <a:rPr lang="en-US" sz="1400" dirty="0" smtClean="0"/>
              <a:t>High-density turbidity current</a:t>
            </a:r>
            <a:endParaRPr lang="nb-NO" sz="1400" dirty="0" smtClean="0"/>
          </a:p>
          <a:p>
            <a:pPr lvl="0"/>
            <a:r>
              <a:rPr lang="en-US" sz="1400" b="1" dirty="0" err="1" smtClean="0"/>
              <a:t>Facies</a:t>
            </a:r>
            <a:r>
              <a:rPr lang="en-US" sz="1400" b="1" dirty="0" smtClean="0"/>
              <a:t> E</a:t>
            </a:r>
            <a:r>
              <a:rPr lang="en-US" sz="1400" dirty="0" smtClean="0"/>
              <a:t> – </a:t>
            </a:r>
            <a:endParaRPr lang="nb-NO" sz="1400" dirty="0" smtClean="0"/>
          </a:p>
          <a:p>
            <a:pPr lvl="1"/>
            <a:r>
              <a:rPr lang="en-US" sz="1400" dirty="0" smtClean="0"/>
              <a:t>Thin interbedded sandstones and mudstones</a:t>
            </a:r>
            <a:endParaRPr lang="nb-NO" sz="1400" dirty="0" smtClean="0"/>
          </a:p>
          <a:p>
            <a:pPr lvl="1"/>
            <a:r>
              <a:rPr lang="en-US" sz="1400" dirty="0" smtClean="0"/>
              <a:t>Ripple laminated and lenticular sandstones</a:t>
            </a:r>
            <a:endParaRPr lang="nb-NO" sz="1400" dirty="0" smtClean="0"/>
          </a:p>
          <a:p>
            <a:pPr lvl="1"/>
            <a:r>
              <a:rPr lang="en-US" sz="1400" dirty="0" smtClean="0"/>
              <a:t>Sandstones are courser than in </a:t>
            </a:r>
            <a:r>
              <a:rPr lang="en-US" sz="1400" dirty="0" err="1" smtClean="0"/>
              <a:t>facies</a:t>
            </a:r>
            <a:r>
              <a:rPr lang="en-US" sz="1400" dirty="0" smtClean="0"/>
              <a:t> D with the same thickness</a:t>
            </a:r>
            <a:endParaRPr lang="nb-NO" sz="1400" dirty="0" smtClean="0"/>
          </a:p>
          <a:p>
            <a:pPr lvl="1"/>
            <a:r>
              <a:rPr lang="en-US" sz="1400" dirty="0" smtClean="0"/>
              <a:t>Higher sand/shale ratio than </a:t>
            </a:r>
            <a:r>
              <a:rPr lang="en-US" sz="1400" dirty="0" err="1" smtClean="0"/>
              <a:t>facies</a:t>
            </a:r>
            <a:r>
              <a:rPr lang="en-US" sz="1400" dirty="0" smtClean="0"/>
              <a:t> D</a:t>
            </a:r>
            <a:endParaRPr lang="nb-NO" sz="1400" dirty="0" smtClean="0"/>
          </a:p>
          <a:p>
            <a:pPr lvl="1"/>
            <a:r>
              <a:rPr lang="en-US" sz="1400" dirty="0" smtClean="0"/>
              <a:t>Thinner but numerous sandstones beds than </a:t>
            </a:r>
            <a:r>
              <a:rPr lang="en-US" sz="1400" dirty="0" err="1" smtClean="0"/>
              <a:t>facies</a:t>
            </a:r>
            <a:r>
              <a:rPr lang="en-US" sz="1400" dirty="0" smtClean="0"/>
              <a:t> D</a:t>
            </a:r>
            <a:endParaRPr lang="nb-NO" sz="1400" dirty="0" smtClean="0"/>
          </a:p>
          <a:p>
            <a:pPr lvl="1"/>
            <a:r>
              <a:rPr lang="en-US" sz="1400" dirty="0" smtClean="0"/>
              <a:t>Associated with channelized settings</a:t>
            </a:r>
            <a:endParaRPr lang="nb-NO" sz="1400" dirty="0" smtClean="0"/>
          </a:p>
          <a:p>
            <a:pPr lvl="2"/>
            <a:r>
              <a:rPr lang="en-US" sz="1400" dirty="0" err="1" smtClean="0"/>
              <a:t>Facies</a:t>
            </a:r>
            <a:r>
              <a:rPr lang="en-US" sz="1400" dirty="0" smtClean="0"/>
              <a:t> B/E are specific for upper and middle fan</a:t>
            </a:r>
            <a:endParaRPr lang="nb-NO" sz="1400" dirty="0" smtClean="0"/>
          </a:p>
          <a:p>
            <a:pPr lvl="2"/>
            <a:r>
              <a:rPr lang="en-US" sz="1400" dirty="0" err="1" smtClean="0"/>
              <a:t>Facies</a:t>
            </a:r>
            <a:r>
              <a:rPr lang="en-US" sz="1400" dirty="0" smtClean="0"/>
              <a:t> E with D, G and F are specific for overbanks and levee deposits</a:t>
            </a:r>
            <a:endParaRPr lang="nb-NO" sz="1400" dirty="0" smtClean="0"/>
          </a:p>
          <a:p>
            <a:pPr lvl="1"/>
            <a:r>
              <a:rPr lang="en-US" sz="1400" dirty="0" smtClean="0"/>
              <a:t>Slightly better reservoir potential than </a:t>
            </a:r>
            <a:r>
              <a:rPr lang="en-US" sz="1400" dirty="0" err="1" smtClean="0"/>
              <a:t>facies</a:t>
            </a:r>
            <a:r>
              <a:rPr lang="en-US" sz="1400" dirty="0" smtClean="0"/>
              <a:t> D</a:t>
            </a:r>
            <a:endParaRPr lang="nb-NO" sz="1400" dirty="0" smtClean="0"/>
          </a:p>
          <a:p>
            <a:pPr lvl="1"/>
            <a:r>
              <a:rPr lang="en-US" sz="1400" dirty="0" smtClean="0"/>
              <a:t>Low-density turbidity current</a:t>
            </a:r>
            <a:endParaRPr lang="nb-NO" sz="1400" dirty="0" smtClean="0"/>
          </a:p>
          <a:p>
            <a:pPr lvl="0"/>
            <a:r>
              <a:rPr lang="en-US" sz="1400" b="1" dirty="0" err="1" smtClean="0"/>
              <a:t>Facies</a:t>
            </a:r>
            <a:r>
              <a:rPr lang="en-US" sz="1400" b="1" dirty="0" smtClean="0"/>
              <a:t> F</a:t>
            </a:r>
            <a:r>
              <a:rPr lang="en-US" sz="1400" dirty="0" smtClean="0"/>
              <a:t> –</a:t>
            </a:r>
            <a:endParaRPr lang="nb-NO" sz="1400" dirty="0" smtClean="0"/>
          </a:p>
          <a:p>
            <a:pPr lvl="1"/>
            <a:r>
              <a:rPr lang="en-US" sz="1400" dirty="0" smtClean="0"/>
              <a:t>Remobilized deposits showing mass slumping</a:t>
            </a:r>
            <a:endParaRPr lang="nb-NO" sz="1400" dirty="0" smtClean="0"/>
          </a:p>
          <a:p>
            <a:pPr lvl="1"/>
            <a:r>
              <a:rPr lang="en-US" sz="1400" dirty="0" smtClean="0"/>
              <a:t>Typically found near the lower slope or along channel margin in upper and middle fan</a:t>
            </a:r>
            <a:endParaRPr lang="nb-NO" sz="1400" dirty="0" smtClean="0"/>
          </a:p>
          <a:p>
            <a:pPr lvl="1"/>
            <a:r>
              <a:rPr lang="en-US" sz="1400" dirty="0" smtClean="0"/>
              <a:t>Minimum potential for reservoir development</a:t>
            </a:r>
            <a:endParaRPr lang="nb-NO" sz="1400" dirty="0" smtClean="0"/>
          </a:p>
          <a:p>
            <a:pPr lvl="0"/>
            <a:r>
              <a:rPr lang="en-US" sz="1400" b="1" dirty="0" err="1" smtClean="0"/>
              <a:t>Facies</a:t>
            </a:r>
            <a:r>
              <a:rPr lang="en-US" sz="1400" b="1" dirty="0" smtClean="0"/>
              <a:t> G</a:t>
            </a:r>
            <a:r>
              <a:rPr lang="en-US" sz="1400" dirty="0" smtClean="0"/>
              <a:t> – </a:t>
            </a:r>
            <a:endParaRPr lang="nb-NO" sz="1400" dirty="0" smtClean="0"/>
          </a:p>
          <a:p>
            <a:r>
              <a:rPr lang="en-US" sz="1400" dirty="0" smtClean="0"/>
              <a:t>            Pelagic and </a:t>
            </a:r>
            <a:r>
              <a:rPr lang="en-US" sz="1400" dirty="0" err="1" smtClean="0"/>
              <a:t>hemipelagi</a:t>
            </a:r>
            <a:endParaRPr lang="en-US" sz="1400" dirty="0" smtClean="0"/>
          </a:p>
          <a:p>
            <a:pPr lvl="1"/>
            <a:r>
              <a:rPr lang="en-US" sz="1400" dirty="0" smtClean="0"/>
              <a:t>Best </a:t>
            </a:r>
            <a:r>
              <a:rPr lang="en-US" sz="1400" dirty="0"/>
              <a:t>developed in </a:t>
            </a:r>
            <a:r>
              <a:rPr lang="en-US" sz="1400" dirty="0" err="1"/>
              <a:t>interchannel</a:t>
            </a:r>
            <a:r>
              <a:rPr lang="en-US" sz="1400" dirty="0"/>
              <a:t> settings</a:t>
            </a:r>
            <a:endParaRPr lang="nb-NO" sz="1400" dirty="0"/>
          </a:p>
          <a:p>
            <a:pPr lvl="1"/>
            <a:r>
              <a:rPr lang="en-US" sz="1400" dirty="0"/>
              <a:t>Minimum potential for reservoir development</a:t>
            </a:r>
            <a:endParaRPr lang="nb-NO" sz="1400" dirty="0"/>
          </a:p>
          <a:p>
            <a:pPr lvl="1"/>
            <a:r>
              <a:rPr lang="en-US" sz="1400" dirty="0"/>
              <a:t>Low-density turbidity </a:t>
            </a:r>
            <a:r>
              <a:rPr lang="en-US" sz="1400" dirty="0" smtClean="0"/>
              <a:t>current</a:t>
            </a:r>
            <a:endParaRPr lang="nb-NO" sz="14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05691" y="113290"/>
            <a:ext cx="10515600" cy="493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3600" dirty="0" err="1" smtClean="0"/>
              <a:t>Facies</a:t>
            </a:r>
            <a:r>
              <a:rPr lang="nb-NO" sz="3600" dirty="0" smtClean="0"/>
              <a:t> </a:t>
            </a:r>
            <a:r>
              <a:rPr lang="nb-NO" sz="3600" dirty="0" err="1" smtClean="0"/>
              <a:t>classification</a:t>
            </a:r>
            <a:r>
              <a:rPr lang="nb-NO" sz="3600" dirty="0" smtClean="0"/>
              <a:t> and </a:t>
            </a:r>
            <a:r>
              <a:rPr lang="nb-NO" sz="3600" dirty="0" err="1" smtClean="0"/>
              <a:t>characterization</a:t>
            </a:r>
            <a:endParaRPr lang="nb-NO" sz="36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00574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076" y="186592"/>
            <a:ext cx="10515600" cy="697279"/>
          </a:xfrm>
        </p:spPr>
        <p:txBody>
          <a:bodyPr>
            <a:normAutofit/>
          </a:bodyPr>
          <a:lstStyle/>
          <a:p>
            <a:r>
              <a:rPr lang="nb-NO" sz="3600" b="1" dirty="0" smtClean="0"/>
              <a:t>Types </a:t>
            </a:r>
            <a:r>
              <a:rPr lang="nb-NO" sz="3600" b="1" dirty="0" err="1" smtClean="0"/>
              <a:t>of</a:t>
            </a:r>
            <a:r>
              <a:rPr lang="nb-NO" sz="3600" b="1" dirty="0" smtClean="0"/>
              <a:t> Submarine Fan system</a:t>
            </a:r>
            <a:endParaRPr lang="nb-NO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784" y="1051902"/>
            <a:ext cx="10515600" cy="1773360"/>
          </a:xfrm>
        </p:spPr>
        <p:txBody>
          <a:bodyPr>
            <a:normAutofit/>
          </a:bodyPr>
          <a:lstStyle/>
          <a:p>
            <a:r>
              <a:rPr lang="en-US" sz="1800" dirty="0"/>
              <a:t>Based on </a:t>
            </a:r>
            <a:r>
              <a:rPr lang="en-US" sz="1800" b="1" dirty="0"/>
              <a:t>efficiency to transport sand</a:t>
            </a:r>
            <a:r>
              <a:rPr lang="en-US" sz="1800" dirty="0"/>
              <a:t>, there are 2 types of fan system:</a:t>
            </a:r>
            <a:endParaRPr lang="nb-NO" sz="1800" dirty="0"/>
          </a:p>
          <a:p>
            <a:pPr lvl="1"/>
            <a:r>
              <a:rPr lang="en-US" sz="1800" dirty="0"/>
              <a:t>Highly efficient</a:t>
            </a:r>
            <a:endParaRPr lang="nb-NO" sz="1800" dirty="0"/>
          </a:p>
          <a:p>
            <a:pPr lvl="2"/>
            <a:r>
              <a:rPr lang="en-US" sz="1800" dirty="0"/>
              <a:t>Turbidity currents of a </a:t>
            </a:r>
            <a:r>
              <a:rPr lang="en-US" sz="1800" i="1" dirty="0"/>
              <a:t>mud-rich system</a:t>
            </a:r>
            <a:r>
              <a:rPr lang="en-US" sz="1800" dirty="0"/>
              <a:t> transport sand efficiently over long distances</a:t>
            </a:r>
            <a:endParaRPr lang="nb-NO" sz="1800" dirty="0"/>
          </a:p>
          <a:p>
            <a:pPr lvl="1"/>
            <a:r>
              <a:rPr lang="en-US" sz="1800" dirty="0"/>
              <a:t>Poorly efficient </a:t>
            </a:r>
            <a:endParaRPr lang="nb-NO" sz="1800" dirty="0"/>
          </a:p>
          <a:p>
            <a:pPr lvl="2"/>
            <a:r>
              <a:rPr lang="en-US" sz="1800" dirty="0"/>
              <a:t>The transport efficiency of a </a:t>
            </a:r>
            <a:r>
              <a:rPr lang="en-US" sz="1800" i="1" dirty="0"/>
              <a:t>sand-rich system</a:t>
            </a:r>
            <a:r>
              <a:rPr lang="en-US" sz="1800" dirty="0"/>
              <a:t> is relatively </a:t>
            </a:r>
            <a:r>
              <a:rPr lang="en-US" sz="1800" dirty="0" smtClean="0"/>
              <a:t>poor</a:t>
            </a:r>
            <a:endParaRPr lang="nb-NO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14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55" y="2649415"/>
            <a:ext cx="7413805" cy="407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59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063"/>
            <a:ext cx="10515600" cy="504092"/>
          </a:xfrm>
        </p:spPr>
        <p:txBody>
          <a:bodyPr>
            <a:normAutofit fontScale="90000"/>
          </a:bodyPr>
          <a:lstStyle/>
          <a:p>
            <a:r>
              <a:rPr lang="nb-NO" b="1" dirty="0"/>
              <a:t>Types </a:t>
            </a:r>
            <a:r>
              <a:rPr lang="nb-NO" b="1" dirty="0" err="1"/>
              <a:t>of</a:t>
            </a:r>
            <a:r>
              <a:rPr lang="nb-NO" b="1" dirty="0"/>
              <a:t> Submarine Fan system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15</a:t>
            </a:fld>
            <a:endParaRPr lang="nb-NO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0000">
            <a:off x="345831" y="886693"/>
            <a:ext cx="94107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3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217"/>
            <a:ext cx="10515600" cy="748567"/>
          </a:xfrm>
        </p:spPr>
        <p:txBody>
          <a:bodyPr/>
          <a:lstStyle/>
          <a:p>
            <a:r>
              <a:rPr lang="nb-NO" dirty="0" err="1" smtClean="0"/>
              <a:t>Geometry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</a:t>
            </a:r>
            <a:r>
              <a:rPr lang="nb-NO" dirty="0" err="1" smtClean="0"/>
              <a:t>turbidite</a:t>
            </a:r>
            <a:r>
              <a:rPr lang="nb-NO" dirty="0" smtClean="0"/>
              <a:t> </a:t>
            </a:r>
            <a:r>
              <a:rPr lang="nb-NO" dirty="0" err="1" smtClean="0"/>
              <a:t>channels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16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89" b="914"/>
          <a:stretch/>
        </p:blipFill>
        <p:spPr>
          <a:xfrm>
            <a:off x="1035847" y="933956"/>
            <a:ext cx="9255968" cy="57866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296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17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127" y="449545"/>
            <a:ext cx="9782030" cy="617033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89287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06" y="36636"/>
            <a:ext cx="10515600" cy="514350"/>
          </a:xfrm>
        </p:spPr>
        <p:txBody>
          <a:bodyPr>
            <a:noAutofit/>
          </a:bodyPr>
          <a:lstStyle/>
          <a:p>
            <a:r>
              <a:rPr lang="nb-NO" sz="3600" b="1" dirty="0" err="1" smtClean="0"/>
              <a:t>Well</a:t>
            </a:r>
            <a:r>
              <a:rPr lang="nb-NO" sz="3600" b="1" dirty="0" smtClean="0"/>
              <a:t> logs - </a:t>
            </a:r>
            <a:r>
              <a:rPr lang="nb-NO" sz="3600" b="1" dirty="0" err="1" smtClean="0"/>
              <a:t>multy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storey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channel</a:t>
            </a:r>
            <a:endParaRPr lang="nb-NO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18</a:t>
            </a:fld>
            <a:endParaRPr lang="nb-NO"/>
          </a:p>
        </p:txBody>
      </p:sp>
      <p:grpSp>
        <p:nvGrpSpPr>
          <p:cNvPr id="7" name="Group 6"/>
          <p:cNvGrpSpPr/>
          <p:nvPr/>
        </p:nvGrpSpPr>
        <p:grpSpPr>
          <a:xfrm>
            <a:off x="855785" y="820614"/>
            <a:ext cx="9623546" cy="6037385"/>
            <a:chOff x="352791" y="415925"/>
            <a:chExt cx="9915525" cy="630555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t="-1" b="1116"/>
            <a:stretch/>
          </p:blipFill>
          <p:spPr>
            <a:xfrm>
              <a:off x="352791" y="415925"/>
              <a:ext cx="9915525" cy="623106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50277" y="5849815"/>
              <a:ext cx="1711569" cy="8716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804491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0488"/>
            <a:ext cx="10515600" cy="577728"/>
          </a:xfrm>
        </p:spPr>
        <p:txBody>
          <a:bodyPr>
            <a:noAutofit/>
          </a:bodyPr>
          <a:lstStyle/>
          <a:p>
            <a:r>
              <a:rPr lang="nb-NO" sz="3600" b="1" dirty="0" err="1" smtClean="0"/>
              <a:t>Lobe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complex</a:t>
            </a:r>
            <a:endParaRPr lang="nb-NO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19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06475"/>
            <a:ext cx="94773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75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9631"/>
            <a:ext cx="10515600" cy="797169"/>
          </a:xfrm>
        </p:spPr>
        <p:txBody>
          <a:bodyPr/>
          <a:lstStyle/>
          <a:p>
            <a:r>
              <a:rPr lang="nb-NO" dirty="0" smtClean="0"/>
              <a:t>Data </a:t>
            </a:r>
            <a:r>
              <a:rPr lang="nb-NO" dirty="0" err="1" smtClean="0"/>
              <a:t>sources</a:t>
            </a:r>
            <a:r>
              <a:rPr lang="nb-NO" dirty="0" smtClean="0"/>
              <a:t> for </a:t>
            </a:r>
            <a:r>
              <a:rPr lang="nb-NO" dirty="0" err="1" smtClean="0"/>
              <a:t>geologists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66283"/>
          </a:xfrm>
        </p:spPr>
        <p:txBody>
          <a:bodyPr>
            <a:normAutofit/>
          </a:bodyPr>
          <a:lstStyle/>
          <a:p>
            <a:r>
              <a:rPr lang="nb-NO" dirty="0" err="1" smtClean="0"/>
              <a:t>Well</a:t>
            </a:r>
            <a:r>
              <a:rPr lang="nb-NO" dirty="0" smtClean="0"/>
              <a:t> logs</a:t>
            </a:r>
          </a:p>
          <a:p>
            <a:r>
              <a:rPr lang="nb-NO" dirty="0" err="1" smtClean="0"/>
              <a:t>Core</a:t>
            </a:r>
            <a:r>
              <a:rPr lang="nb-NO" dirty="0" smtClean="0"/>
              <a:t> data</a:t>
            </a:r>
          </a:p>
          <a:p>
            <a:r>
              <a:rPr lang="nb-NO" dirty="0" err="1" smtClean="0"/>
              <a:t>Seismic</a:t>
            </a:r>
            <a:endParaRPr lang="nb-NO" dirty="0" smtClean="0"/>
          </a:p>
          <a:p>
            <a:r>
              <a:rPr lang="nb-NO" dirty="0" err="1" smtClean="0"/>
              <a:t>Analogues</a:t>
            </a:r>
            <a:r>
              <a:rPr lang="nb-NO" dirty="0" smtClean="0"/>
              <a:t> (</a:t>
            </a:r>
            <a:r>
              <a:rPr lang="nb-NO" dirty="0" err="1" smtClean="0"/>
              <a:t>outcrops</a:t>
            </a:r>
            <a:r>
              <a:rPr lang="nb-NO" dirty="0" smtClean="0"/>
              <a:t>)</a:t>
            </a:r>
          </a:p>
          <a:p>
            <a:endParaRPr lang="nb-NO" dirty="0"/>
          </a:p>
          <a:p>
            <a:pPr marL="0" indent="0">
              <a:buNone/>
            </a:pPr>
            <a:r>
              <a:rPr lang="nb-NO" dirty="0" smtClean="0"/>
              <a:t>!! </a:t>
            </a:r>
            <a:r>
              <a:rPr lang="nb-NO" dirty="0" err="1" smtClean="0"/>
              <a:t>They</a:t>
            </a:r>
            <a:r>
              <a:rPr lang="nb-NO" dirty="0" smtClean="0"/>
              <a:t> </a:t>
            </a:r>
            <a:r>
              <a:rPr lang="nb-NO" dirty="0" err="1" smtClean="0"/>
              <a:t>integrate</a:t>
            </a:r>
            <a:r>
              <a:rPr lang="nb-NO" dirty="0" smtClean="0"/>
              <a:t> all </a:t>
            </a:r>
            <a:r>
              <a:rPr lang="nb-NO" dirty="0" err="1" smtClean="0"/>
              <a:t>the</a:t>
            </a:r>
            <a:r>
              <a:rPr lang="nb-NO" dirty="0" smtClean="0"/>
              <a:t> data </a:t>
            </a:r>
            <a:r>
              <a:rPr lang="nb-NO" dirty="0" err="1" smtClean="0"/>
              <a:t>available</a:t>
            </a:r>
            <a:r>
              <a:rPr lang="nb-NO" dirty="0" smtClean="0"/>
              <a:t> in order to have a proper </a:t>
            </a:r>
            <a:r>
              <a:rPr lang="nb-NO" dirty="0" err="1" smtClean="0"/>
              <a:t>reservoir</a:t>
            </a:r>
            <a:r>
              <a:rPr lang="nb-NO" dirty="0" smtClean="0"/>
              <a:t> </a:t>
            </a:r>
            <a:r>
              <a:rPr lang="nb-NO" dirty="0" err="1" smtClean="0"/>
              <a:t>characterization</a:t>
            </a:r>
            <a:r>
              <a:rPr lang="nb-NO" dirty="0"/>
              <a:t>.</a:t>
            </a:r>
            <a:endParaRPr lang="nb-NO" dirty="0" smtClean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133182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50863"/>
          </a:xfrm>
        </p:spPr>
        <p:txBody>
          <a:bodyPr>
            <a:normAutofit fontScale="90000"/>
          </a:bodyPr>
          <a:lstStyle/>
          <a:p>
            <a:r>
              <a:rPr lang="nb-NO" dirty="0" err="1" smtClean="0"/>
              <a:t>Lobes</a:t>
            </a:r>
            <a:r>
              <a:rPr lang="nb-NO" dirty="0" smtClean="0"/>
              <a:t> </a:t>
            </a:r>
            <a:r>
              <a:rPr lang="nb-NO" dirty="0" err="1" smtClean="0"/>
              <a:t>on</a:t>
            </a:r>
            <a:r>
              <a:rPr lang="nb-NO" dirty="0" smtClean="0"/>
              <a:t> </a:t>
            </a:r>
            <a:r>
              <a:rPr lang="nb-NO" dirty="0" err="1" smtClean="0"/>
              <a:t>seismic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20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08" y="730250"/>
            <a:ext cx="10367069" cy="59912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98312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355"/>
            <a:ext cx="10515600" cy="514106"/>
          </a:xfrm>
        </p:spPr>
        <p:txBody>
          <a:bodyPr>
            <a:normAutofit fontScale="90000"/>
          </a:bodyPr>
          <a:lstStyle/>
          <a:p>
            <a:r>
              <a:rPr lang="nb-NO" dirty="0" err="1" smtClean="0"/>
              <a:t>Lobes</a:t>
            </a:r>
            <a:r>
              <a:rPr lang="nb-NO" dirty="0" smtClean="0"/>
              <a:t> </a:t>
            </a:r>
            <a:r>
              <a:rPr lang="nb-NO" dirty="0" err="1" smtClean="0"/>
              <a:t>on</a:t>
            </a:r>
            <a:r>
              <a:rPr lang="nb-NO" dirty="0" smtClean="0"/>
              <a:t> </a:t>
            </a:r>
            <a:r>
              <a:rPr lang="nb-NO" dirty="0" err="1" smtClean="0"/>
              <a:t>seismic</a:t>
            </a:r>
            <a:r>
              <a:rPr lang="nb-NO" dirty="0" smtClean="0"/>
              <a:t> </a:t>
            </a:r>
            <a:r>
              <a:rPr lang="nb-NO" dirty="0" err="1" smtClean="0"/>
              <a:t>attributes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21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91" y="657154"/>
            <a:ext cx="10251831" cy="606432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60367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3785"/>
            <a:ext cx="10515600" cy="633047"/>
          </a:xfrm>
        </p:spPr>
        <p:txBody>
          <a:bodyPr>
            <a:normAutofit fontScale="90000"/>
          </a:bodyPr>
          <a:lstStyle/>
          <a:p>
            <a:r>
              <a:rPr lang="nb-NO" dirty="0" err="1" smtClean="0"/>
              <a:t>Depositional</a:t>
            </a:r>
            <a:r>
              <a:rPr lang="nb-NO" dirty="0" smtClean="0"/>
              <a:t> </a:t>
            </a:r>
            <a:r>
              <a:rPr lang="nb-NO" dirty="0" err="1" smtClean="0"/>
              <a:t>model</a:t>
            </a:r>
            <a:r>
              <a:rPr lang="nb-NO" dirty="0" smtClean="0"/>
              <a:t> and </a:t>
            </a:r>
            <a:r>
              <a:rPr lang="nb-NO" dirty="0" err="1" smtClean="0"/>
              <a:t>reservoir</a:t>
            </a:r>
            <a:r>
              <a:rPr lang="nb-NO" dirty="0" smtClean="0"/>
              <a:t> </a:t>
            </a:r>
            <a:r>
              <a:rPr lang="nb-NO" dirty="0" err="1" smtClean="0"/>
              <a:t>architecture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22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6114"/>
            <a:ext cx="9665312" cy="610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3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254" y="1"/>
            <a:ext cx="10515600" cy="754080"/>
          </a:xfrm>
        </p:spPr>
        <p:txBody>
          <a:bodyPr>
            <a:normAutofit/>
          </a:bodyPr>
          <a:lstStyle/>
          <a:p>
            <a:r>
              <a:rPr lang="nb-NO" sz="3600" b="1" dirty="0" err="1" smtClean="0"/>
              <a:t>Classical</a:t>
            </a:r>
            <a:r>
              <a:rPr lang="nb-NO" sz="3600" b="1" dirty="0" smtClean="0"/>
              <a:t> Fan </a:t>
            </a:r>
            <a:r>
              <a:rPr lang="nb-NO" sz="3600" b="1" dirty="0" err="1" smtClean="0"/>
              <a:t>model</a:t>
            </a:r>
            <a:r>
              <a:rPr lang="nb-NO" sz="3600" b="1" dirty="0" smtClean="0"/>
              <a:t>, </a:t>
            </a:r>
            <a:r>
              <a:rPr lang="nb-NO" sz="3600" b="1" dirty="0" err="1" smtClean="0"/>
              <a:t>Mutti</a:t>
            </a:r>
            <a:r>
              <a:rPr lang="nb-NO" sz="3600" b="1" dirty="0" smtClean="0"/>
              <a:t> and </a:t>
            </a:r>
            <a:r>
              <a:rPr lang="nb-NO" sz="3600" b="1" dirty="0" err="1" smtClean="0"/>
              <a:t>Ricci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Lucchi</a:t>
            </a:r>
            <a:r>
              <a:rPr lang="nb-NO" sz="3600" b="1" dirty="0" smtClean="0"/>
              <a:t>, 1972</a:t>
            </a:r>
            <a:endParaRPr lang="nb-NO" sz="36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23</a:t>
            </a:fld>
            <a:endParaRPr lang="nb-NO"/>
          </a:p>
        </p:txBody>
      </p:sp>
      <p:grpSp>
        <p:nvGrpSpPr>
          <p:cNvPr id="7" name="Group 6"/>
          <p:cNvGrpSpPr/>
          <p:nvPr/>
        </p:nvGrpSpPr>
        <p:grpSpPr>
          <a:xfrm>
            <a:off x="2142478" y="633046"/>
            <a:ext cx="6954629" cy="6088429"/>
            <a:chOff x="2177648" y="614669"/>
            <a:chExt cx="6789452" cy="586819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7648" y="614669"/>
              <a:ext cx="6789452" cy="586819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Rectangle 5"/>
            <p:cNvSpPr/>
            <p:nvPr/>
          </p:nvSpPr>
          <p:spPr>
            <a:xfrm>
              <a:off x="2344615" y="4829907"/>
              <a:ext cx="562708" cy="2344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93304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24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460" y="114181"/>
            <a:ext cx="9020596" cy="660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946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4034" y="230188"/>
            <a:ext cx="10515600" cy="602240"/>
          </a:xfrm>
        </p:spPr>
        <p:txBody>
          <a:bodyPr>
            <a:normAutofit/>
          </a:bodyPr>
          <a:lstStyle/>
          <a:p>
            <a:r>
              <a:rPr lang="nb-NO" sz="3600" b="1" dirty="0" smtClean="0"/>
              <a:t>Classic Submarine Fan</a:t>
            </a:r>
            <a:endParaRPr lang="nb-NO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47" y="969818"/>
            <a:ext cx="11277974" cy="4813301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790122" y="5880821"/>
            <a:ext cx="8039100" cy="638175"/>
            <a:chOff x="1790122" y="5880821"/>
            <a:chExt cx="8039100" cy="638175"/>
          </a:xfrm>
        </p:grpSpPr>
        <p:grpSp>
          <p:nvGrpSpPr>
            <p:cNvPr id="7" name="Group 6"/>
            <p:cNvGrpSpPr/>
            <p:nvPr/>
          </p:nvGrpSpPr>
          <p:grpSpPr>
            <a:xfrm>
              <a:off x="1790122" y="5880821"/>
              <a:ext cx="8039100" cy="638175"/>
              <a:chOff x="2076450" y="3109912"/>
              <a:chExt cx="8039100" cy="638175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6450" y="3109912"/>
                <a:ext cx="8039100" cy="638175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9652000" y="3556000"/>
                <a:ext cx="406400" cy="1570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1791855" y="5920509"/>
              <a:ext cx="655781" cy="2309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3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9518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4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387267"/>
            <a:ext cx="5624945" cy="633420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1892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02530" y="0"/>
            <a:ext cx="10467975" cy="609600"/>
          </a:xfrm>
        </p:spPr>
        <p:txBody>
          <a:bodyPr>
            <a:normAutofit/>
          </a:bodyPr>
          <a:lstStyle/>
          <a:p>
            <a:r>
              <a:rPr lang="nb-NO" sz="3600" b="1" dirty="0" smtClean="0"/>
              <a:t>Submarine Fan</a:t>
            </a:r>
            <a:endParaRPr lang="nb-NO" sz="3600" b="1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5</a:t>
            </a:fld>
            <a:endParaRPr lang="nb-NO"/>
          </a:p>
        </p:txBody>
      </p:sp>
      <p:grpSp>
        <p:nvGrpSpPr>
          <p:cNvPr id="19" name="Group 18"/>
          <p:cNvGrpSpPr/>
          <p:nvPr/>
        </p:nvGrpSpPr>
        <p:grpSpPr>
          <a:xfrm>
            <a:off x="1465384" y="167937"/>
            <a:ext cx="7620001" cy="6690063"/>
            <a:chOff x="1254368" y="167938"/>
            <a:chExt cx="7620001" cy="6690063"/>
          </a:xfrm>
        </p:grpSpPr>
        <p:grpSp>
          <p:nvGrpSpPr>
            <p:cNvPr id="17" name="Group 16"/>
            <p:cNvGrpSpPr/>
            <p:nvPr/>
          </p:nvGrpSpPr>
          <p:grpSpPr>
            <a:xfrm>
              <a:off x="1254368" y="167938"/>
              <a:ext cx="7620001" cy="6690063"/>
              <a:chOff x="1254368" y="167938"/>
              <a:chExt cx="7620001" cy="6690063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/>
              <a:srcRect l="2673" t="2673" r="1276"/>
              <a:stretch/>
            </p:blipFill>
            <p:spPr>
              <a:xfrm>
                <a:off x="1254368" y="572439"/>
                <a:ext cx="7620001" cy="6285562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7169839" y="167938"/>
                <a:ext cx="1322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dirty="0" smtClean="0"/>
                  <a:t>On </a:t>
                </a:r>
                <a:r>
                  <a:rPr lang="nb-NO" dirty="0" err="1" smtClean="0"/>
                  <a:t>well</a:t>
                </a:r>
                <a:r>
                  <a:rPr lang="nb-NO" dirty="0" smtClean="0"/>
                  <a:t> logs</a:t>
                </a:r>
                <a:endParaRPr lang="nb-NO" dirty="0"/>
              </a:p>
            </p:txBody>
          </p:sp>
        </p:grpSp>
        <p:sp>
          <p:nvSpPr>
            <p:cNvPr id="18" name="Freeform 17"/>
            <p:cNvSpPr/>
            <p:nvPr/>
          </p:nvSpPr>
          <p:spPr>
            <a:xfrm>
              <a:off x="7092462" y="527538"/>
              <a:ext cx="1547446" cy="82062"/>
            </a:xfrm>
            <a:custGeom>
              <a:avLst/>
              <a:gdLst>
                <a:gd name="connsiteX0" fmla="*/ 0 w 1547446"/>
                <a:gd name="connsiteY0" fmla="*/ 46893 h 82062"/>
                <a:gd name="connsiteX1" fmla="*/ 762000 w 1547446"/>
                <a:gd name="connsiteY1" fmla="*/ 0 h 82062"/>
                <a:gd name="connsiteX2" fmla="*/ 1547446 w 1547446"/>
                <a:gd name="connsiteY2" fmla="*/ 82062 h 8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7446" h="82062">
                  <a:moveTo>
                    <a:pt x="0" y="46893"/>
                  </a:moveTo>
                  <a:lnTo>
                    <a:pt x="762000" y="0"/>
                  </a:lnTo>
                  <a:lnTo>
                    <a:pt x="1547446" y="82062"/>
                  </a:ln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89079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386"/>
            <a:ext cx="10515600" cy="678229"/>
          </a:xfrm>
        </p:spPr>
        <p:txBody>
          <a:bodyPr>
            <a:normAutofit/>
          </a:bodyPr>
          <a:lstStyle/>
          <a:p>
            <a:r>
              <a:rPr lang="nb-NO" sz="3600" b="1" dirty="0" err="1" smtClean="0"/>
              <a:t>Reservoir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potential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based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on</a:t>
            </a:r>
            <a:r>
              <a:rPr lang="nb-NO" sz="3600" b="1" dirty="0" smtClean="0"/>
              <a:t> </a:t>
            </a:r>
            <a:r>
              <a:rPr lang="nb-NO" sz="3600" b="1" dirty="0" err="1" smtClean="0"/>
              <a:t>facies</a:t>
            </a:r>
            <a:endParaRPr lang="nb-NO" sz="36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6</a:t>
            </a:fld>
            <a:endParaRPr lang="nb-NO"/>
          </a:p>
        </p:txBody>
      </p:sp>
      <p:grpSp>
        <p:nvGrpSpPr>
          <p:cNvPr id="7" name="Group 6"/>
          <p:cNvGrpSpPr/>
          <p:nvPr/>
        </p:nvGrpSpPr>
        <p:grpSpPr>
          <a:xfrm>
            <a:off x="838200" y="820615"/>
            <a:ext cx="9240441" cy="5943600"/>
            <a:chOff x="838200" y="820615"/>
            <a:chExt cx="9240441" cy="59436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820615"/>
              <a:ext cx="9240441" cy="5943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Rectangle 5"/>
            <p:cNvSpPr/>
            <p:nvPr/>
          </p:nvSpPr>
          <p:spPr>
            <a:xfrm>
              <a:off x="838200" y="5791200"/>
              <a:ext cx="767862" cy="234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606745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87400"/>
          </a:xfrm>
        </p:spPr>
        <p:txBody>
          <a:bodyPr>
            <a:normAutofit fontScale="90000"/>
          </a:bodyPr>
          <a:lstStyle/>
          <a:p>
            <a:r>
              <a:rPr lang="nb-NO" dirty="0" err="1" smtClean="0"/>
              <a:t>Mutti’s</a:t>
            </a:r>
            <a:r>
              <a:rPr lang="nb-NO" dirty="0" smtClean="0"/>
              <a:t> </a:t>
            </a:r>
            <a:r>
              <a:rPr lang="nb-NO" dirty="0" err="1" smtClean="0"/>
              <a:t>facies</a:t>
            </a:r>
            <a:r>
              <a:rPr lang="nb-NO" dirty="0" smtClean="0"/>
              <a:t> </a:t>
            </a:r>
            <a:r>
              <a:rPr lang="nb-NO" dirty="0" err="1" smtClean="0"/>
              <a:t>classification</a:t>
            </a:r>
            <a:r>
              <a:rPr lang="nb-NO" dirty="0" smtClean="0"/>
              <a:t> and </a:t>
            </a:r>
            <a:r>
              <a:rPr lang="nb-NO" dirty="0" err="1" smtClean="0"/>
              <a:t>reservoir</a:t>
            </a:r>
            <a:r>
              <a:rPr lang="nb-NO" dirty="0" smtClean="0"/>
              <a:t> </a:t>
            </a:r>
            <a:r>
              <a:rPr lang="nb-NO" dirty="0" err="1" smtClean="0"/>
              <a:t>potential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7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23925"/>
            <a:ext cx="9801225" cy="59340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13776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03385"/>
          </a:xfrm>
        </p:spPr>
        <p:txBody>
          <a:bodyPr>
            <a:normAutofit fontScale="90000"/>
          </a:bodyPr>
          <a:lstStyle/>
          <a:p>
            <a:r>
              <a:rPr lang="nb-NO" dirty="0" err="1" smtClean="0"/>
              <a:t>Mutti’s</a:t>
            </a:r>
            <a:r>
              <a:rPr lang="nb-NO" dirty="0" smtClean="0"/>
              <a:t> </a:t>
            </a:r>
            <a:r>
              <a:rPr lang="nb-NO" dirty="0" err="1" smtClean="0"/>
              <a:t>facies</a:t>
            </a:r>
            <a:r>
              <a:rPr lang="nb-NO" dirty="0" smtClean="0"/>
              <a:t> </a:t>
            </a:r>
            <a:r>
              <a:rPr lang="nb-NO" dirty="0" err="1" smtClean="0"/>
              <a:t>classification</a:t>
            </a:r>
            <a:r>
              <a:rPr lang="nb-NO" dirty="0" smtClean="0"/>
              <a:t> and </a:t>
            </a:r>
            <a:r>
              <a:rPr lang="nb-NO" dirty="0" err="1" smtClean="0"/>
              <a:t>reservoir</a:t>
            </a:r>
            <a:r>
              <a:rPr lang="nb-NO" dirty="0" smtClean="0"/>
              <a:t> </a:t>
            </a:r>
            <a:r>
              <a:rPr lang="nb-NO" dirty="0" err="1" smtClean="0"/>
              <a:t>potential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8</a:t>
            </a:fld>
            <a:endParaRPr lang="nb-NO"/>
          </a:p>
        </p:txBody>
      </p:sp>
      <p:grpSp>
        <p:nvGrpSpPr>
          <p:cNvPr id="7" name="Group 6"/>
          <p:cNvGrpSpPr/>
          <p:nvPr/>
        </p:nvGrpSpPr>
        <p:grpSpPr>
          <a:xfrm>
            <a:off x="690196" y="811212"/>
            <a:ext cx="9391650" cy="5910263"/>
            <a:chOff x="690196" y="811212"/>
            <a:chExt cx="9391650" cy="591026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196" y="811212"/>
              <a:ext cx="9391650" cy="5910263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" name="Rectangle 5"/>
            <p:cNvSpPr/>
            <p:nvPr/>
          </p:nvSpPr>
          <p:spPr>
            <a:xfrm>
              <a:off x="9472246" y="6356350"/>
              <a:ext cx="363416" cy="3651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19571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7606-80D0-410E-85D4-7FE2D89492E8}" type="slidenum">
              <a:rPr lang="nb-NO" smtClean="0"/>
              <a:t>9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708" y="210177"/>
            <a:ext cx="9531227" cy="632873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1428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673</Words>
  <Application>Microsoft Office PowerPoint</Application>
  <PresentationFormat>Widescreen</PresentationFormat>
  <Paragraphs>137</Paragraphs>
  <Slides>24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Submarine Fan</vt:lpstr>
      <vt:lpstr>Data sources for geologists</vt:lpstr>
      <vt:lpstr>Classic Submarine Fan</vt:lpstr>
      <vt:lpstr>PowerPoint Presentation</vt:lpstr>
      <vt:lpstr>Submarine Fan</vt:lpstr>
      <vt:lpstr>Reservoir potential based on facies</vt:lpstr>
      <vt:lpstr>Mutti’s facies classification and reservoir potential</vt:lpstr>
      <vt:lpstr>Mutti’s facies classification and reservoir potential</vt:lpstr>
      <vt:lpstr>PowerPoint Presentation</vt:lpstr>
      <vt:lpstr>Prolog examples:</vt:lpstr>
      <vt:lpstr>Prolog examples:</vt:lpstr>
      <vt:lpstr>Facies classification and characterization  (Mutti and Ricci Lucchi, 1972,1975)</vt:lpstr>
      <vt:lpstr>PowerPoint Presentation</vt:lpstr>
      <vt:lpstr>Types of Submarine Fan system</vt:lpstr>
      <vt:lpstr>Types of Submarine Fan system</vt:lpstr>
      <vt:lpstr>Geometry of turbidite channels</vt:lpstr>
      <vt:lpstr>PowerPoint Presentation</vt:lpstr>
      <vt:lpstr>Well logs - multy storey channel</vt:lpstr>
      <vt:lpstr>Lobe complex</vt:lpstr>
      <vt:lpstr>Lobes on seismic</vt:lpstr>
      <vt:lpstr>Lobes on seismic attributes</vt:lpstr>
      <vt:lpstr>Depositional model and reservoir architecture</vt:lpstr>
      <vt:lpstr>Classical Fan model, Mutti and Ricci Lucchi, 1972</vt:lpstr>
      <vt:lpstr>PowerPoint Presentation</vt:lpstr>
    </vt:vector>
  </TitlesOfParts>
  <Company>Universitetet i Oslo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Irina Pene</dc:creator>
  <cp:lastModifiedBy>Irina Pene</cp:lastModifiedBy>
  <cp:revision>49</cp:revision>
  <dcterms:created xsi:type="dcterms:W3CDTF">2019-01-14T09:10:46Z</dcterms:created>
  <dcterms:modified xsi:type="dcterms:W3CDTF">2019-01-15T09:21:05Z</dcterms:modified>
</cp:coreProperties>
</file>

<file path=docProps/thumbnail.jpeg>
</file>